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
  </p:notesMasterIdLst>
  <p:handoutMasterIdLst>
    <p:handoutMasterId r:id="rId12"/>
  </p:handoutMasterIdLst>
  <p:sldIdLst>
    <p:sldId id="256" r:id="rId5"/>
    <p:sldId id="267" r:id="rId6"/>
    <p:sldId id="273" r:id="rId7"/>
    <p:sldId id="274" r:id="rId8"/>
    <p:sldId id="275" r:id="rId9"/>
    <p:sldId id="27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napToGrid="0">
      <p:cViewPr>
        <p:scale>
          <a:sx n="100" d="100"/>
          <a:sy n="100" d="100"/>
        </p:scale>
        <p:origin x="-38" y="-509"/>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10/24/2023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10/24/2023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ikist.com/free-photo-shuvp"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vecteezy.com/vector-art/683025-cryptocurrency-concept-background" TargetMode="Externa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https://www.pikist.com/free-photo-sapyi" TargetMode="External"/><Relationship Id="rId7" Type="http://schemas.openxmlformats.org/officeDocument/2006/relationships/hyperlink" Target="https://blog.roboforex.com/blog/2020/07/10/how-to-make-money-on-cryptocurrencies/" TargetMode="External"/><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hyperlink" Target="https://freepngimg.com/png/63412-cryptocurrency-ethereum-blockchain-bitcoin-exchange-free-clipart-hq" TargetMode="External"/><Relationship Id="rId4" Type="http://schemas.openxmlformats.org/officeDocument/2006/relationships/image" Target="../media/image4.png"/><Relationship Id="rId9" Type="http://schemas.openxmlformats.org/officeDocument/2006/relationships/hyperlink" Target="https://pxhere.com/en/photo/1457463"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pexels.com/photo/ripple-etehereum-and-bitcoin-and-micro-sdhc-card-844124/" TargetMode="External"/><Relationship Id="rId2" Type="http://schemas.openxmlformats.org/officeDocument/2006/relationships/image" Target="../media/image7.jpeg"/><Relationship Id="rId1" Type="http://schemas.openxmlformats.org/officeDocument/2006/relationships/slideLayout" Target="../slideLayouts/slideLayout13.xml"/><Relationship Id="rId5" Type="http://schemas.openxmlformats.org/officeDocument/2006/relationships/hyperlink" Target="https://www.freepngimg.com/png/63398-cryptocurrency-ethereum-blockchain-bitcoin-altcoins-hq-image-free-png"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a:noAutofit/>
          </a:bodyPr>
          <a:lstStyle/>
          <a:p>
            <a:r>
              <a:rPr lang="en-US" sz="6600" i="1" dirty="0"/>
              <a:t>Understanding Cryptocurrency</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r>
              <a:rPr lang="en-US" dirty="0"/>
              <a:t>Muhammad Taha</a:t>
            </a:r>
          </a:p>
        </p:txBody>
      </p:sp>
      <p:pic>
        <p:nvPicPr>
          <p:cNvPr id="5" name="Picture Placeholder 4">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8113533" y="0"/>
            <a:ext cx="4082983" cy="6858000"/>
          </a:xfrm>
        </p:spPr>
      </p:pic>
    </p:spTree>
    <p:extLst>
      <p:ext uri="{BB962C8B-B14F-4D97-AF65-F5344CB8AC3E}">
        <p14:creationId xmlns:p14="http://schemas.microsoft.com/office/powerpoint/2010/main" val="27207183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a:lstStyle/>
          <a:p>
            <a:r>
              <a:rPr lang="en-US" dirty="0"/>
              <a:t>Introduction to Cryptocurrency</a:t>
            </a:r>
          </a:p>
        </p:txBody>
      </p:sp>
      <p:pic>
        <p:nvPicPr>
          <p:cNvPr id="8" name="Picture Placeholder 7">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0" y="2286000"/>
            <a:ext cx="5067300" cy="4572000"/>
          </a:xfrm>
        </p:spPr>
      </p:pic>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r>
              <a:rPr lang="en-US" sz="1050" i="1" dirty="0"/>
              <a:t>Understanding Cryptocurrency</a:t>
            </a:r>
            <a:endParaRPr lang="en-US" dirty="0"/>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19887" y="2899186"/>
            <a:ext cx="5610113" cy="3284359"/>
          </a:xfrm>
        </p:spPr>
        <p:txBody>
          <a:bodyPr>
            <a:normAutofit lnSpcReduction="10000"/>
          </a:bodyPr>
          <a:lstStyle/>
          <a:p>
            <a:r>
              <a:rPr lang="en-US" dirty="0"/>
              <a:t>Cryptocurrency is a digital form of money secured by cryptography. It was created in 2009 with the introduction of Bitcoin by an anonymous person or group known as Satoshi Nakamoto. Cryptocurrency's main goal was to establish a decentralized and borderless system of money.</a:t>
            </a:r>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a:lstStyle/>
          <a:p>
            <a:pPr lvl="0"/>
            <a:r>
              <a:rPr lang="en-US" noProof="0" dirty="0"/>
              <a:t>24/10/2023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2</a:t>
            </a:fld>
            <a:endParaRPr lang="en-US" noProof="0" dirty="0"/>
          </a:p>
        </p:txBody>
      </p:sp>
    </p:spTree>
    <p:extLst>
      <p:ext uri="{BB962C8B-B14F-4D97-AF65-F5344CB8AC3E}">
        <p14:creationId xmlns:p14="http://schemas.microsoft.com/office/powerpoint/2010/main" val="1074753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1249680" y="190500"/>
            <a:ext cx="10036292" cy="773776"/>
          </a:xfrm>
        </p:spPr>
        <p:txBody>
          <a:bodyPr>
            <a:noAutofit/>
          </a:bodyPr>
          <a:lstStyle/>
          <a:p>
            <a:r>
              <a:rPr lang="en-US" sz="2800" dirty="0"/>
              <a:t>Benefits of Cryptocurrency &amp;&amp; Challenges and Risks</a:t>
            </a:r>
          </a:p>
        </p:txBody>
      </p:sp>
      <p:sp>
        <p:nvSpPr>
          <p:cNvPr id="14" name="Text Placeholder 13">
            <a:extLst>
              <a:ext uri="{FF2B5EF4-FFF2-40B4-BE49-F238E27FC236}">
                <a16:creationId xmlns:a16="http://schemas.microsoft.com/office/drawing/2014/main" id="{61A6601B-A3E2-47A2-B731-4FE03C43E2B0}"/>
              </a:ext>
            </a:extLst>
          </p:cNvPr>
          <p:cNvSpPr>
            <a:spLocks noGrp="1"/>
          </p:cNvSpPr>
          <p:nvPr>
            <p:ph type="body" sz="quarter" idx="14"/>
          </p:nvPr>
        </p:nvSpPr>
        <p:spPr>
          <a:xfrm>
            <a:off x="1209243" y="1764139"/>
            <a:ext cx="4756714" cy="597604"/>
          </a:xfrm>
        </p:spPr>
        <p:txBody>
          <a:bodyPr/>
          <a:lstStyle/>
          <a:p>
            <a:r>
              <a:rPr lang="en-US" dirty="0"/>
              <a:t>Advantages of Cryptocurrency</a:t>
            </a:r>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1209243" y="2374900"/>
            <a:ext cx="4756714" cy="3365500"/>
          </a:xfrm>
        </p:spPr>
        <p:txBody>
          <a:bodyPr>
            <a:normAutofit/>
          </a:bodyPr>
          <a:lstStyle/>
          <a:p>
            <a:r>
              <a:rPr lang="en-US" dirty="0"/>
              <a:t> </a:t>
            </a:r>
            <a:r>
              <a:rPr lang="en-US" sz="1500" dirty="0"/>
              <a:t>Cryptocurrencies use strong encryption, making it secure and reducing the risk of fraud.</a:t>
            </a:r>
          </a:p>
          <a:p>
            <a:r>
              <a:rPr lang="en-US" sz="1500" dirty="0"/>
              <a:t>Transactions are often cheaper compared to traditional financial services.</a:t>
            </a:r>
          </a:p>
          <a:p>
            <a:r>
              <a:rPr lang="en-US" sz="1500" dirty="0"/>
              <a:t>Cryptocurrency can provide banking services to those without access to traditional banks.</a:t>
            </a:r>
          </a:p>
          <a:p>
            <a:r>
              <a:rPr lang="en-US" sz="1500" dirty="0"/>
              <a:t>Cryptocurrencies are accessible worldwide, eliminating the need for currency exchange.</a:t>
            </a:r>
          </a:p>
          <a:p>
            <a:r>
              <a:rPr lang="en-US" sz="1500" dirty="0"/>
              <a:t>Blockchain technology, behind cryptocurrencies, has spurred innovation in various industries</a:t>
            </a:r>
          </a:p>
          <a:p>
            <a:endParaRPr lang="en-US" sz="2400" dirty="0"/>
          </a:p>
        </p:txBody>
      </p:sp>
      <p:sp>
        <p:nvSpPr>
          <p:cNvPr id="16" name="Text Placeholder 15">
            <a:extLst>
              <a:ext uri="{FF2B5EF4-FFF2-40B4-BE49-F238E27FC236}">
                <a16:creationId xmlns:a16="http://schemas.microsoft.com/office/drawing/2014/main" id="{1ADD5DF7-575E-4C10-815E-CDBBFAB583BF}"/>
              </a:ext>
            </a:extLst>
          </p:cNvPr>
          <p:cNvSpPr>
            <a:spLocks noGrp="1"/>
          </p:cNvSpPr>
          <p:nvPr>
            <p:ph type="body" sz="quarter" idx="16"/>
          </p:nvPr>
        </p:nvSpPr>
        <p:spPr>
          <a:xfrm>
            <a:off x="6257467" y="1764031"/>
            <a:ext cx="4756714" cy="597604"/>
          </a:xfrm>
        </p:spPr>
        <p:txBody>
          <a:bodyPr>
            <a:normAutofit fontScale="92500"/>
          </a:bodyPr>
          <a:lstStyle/>
          <a:p>
            <a:r>
              <a:rPr lang="en-US" dirty="0"/>
              <a:t>Disadvantages of Cryptocurrency</a:t>
            </a:r>
          </a:p>
        </p:txBody>
      </p:sp>
      <p:sp>
        <p:nvSpPr>
          <p:cNvPr id="15" name="Content Placeholder 14">
            <a:extLst>
              <a:ext uri="{FF2B5EF4-FFF2-40B4-BE49-F238E27FC236}">
                <a16:creationId xmlns:a16="http://schemas.microsoft.com/office/drawing/2014/main" id="{A13BE1C0-386B-47CB-BDCE-A24D9918AEEF}"/>
              </a:ext>
            </a:extLst>
          </p:cNvPr>
          <p:cNvSpPr>
            <a:spLocks noGrp="1"/>
          </p:cNvSpPr>
          <p:nvPr>
            <p:ph type="body" sz="quarter" idx="18"/>
          </p:nvPr>
        </p:nvSpPr>
        <p:spPr>
          <a:xfrm>
            <a:off x="6257467" y="2374900"/>
            <a:ext cx="4756714" cy="3365500"/>
          </a:xfrm>
        </p:spPr>
        <p:txBody>
          <a:bodyPr>
            <a:normAutofit/>
          </a:bodyPr>
          <a:lstStyle/>
          <a:p>
            <a:r>
              <a:rPr lang="en-US" sz="1400" dirty="0"/>
              <a:t>Cryptocurrency prices can be highly volatile, leading to financial risk.</a:t>
            </a:r>
          </a:p>
          <a:p>
            <a:r>
              <a:rPr lang="en-US" sz="1400" dirty="0"/>
              <a:t>Governments are still developing regulations, leading to uncertainty.</a:t>
            </a:r>
          </a:p>
          <a:p>
            <a:r>
              <a:rPr lang="en-US" sz="1400" dirty="0"/>
              <a:t>Hacks and scams can lead to the loss of funds.</a:t>
            </a:r>
          </a:p>
          <a:p>
            <a:r>
              <a:rPr lang="en-US" sz="1400" dirty="0"/>
              <a:t>Unlike traditional banks, cryptocurrency transactions are irreversible.</a:t>
            </a:r>
          </a:p>
          <a:p>
            <a:r>
              <a:rPr lang="en-US" sz="1400" dirty="0"/>
              <a:t>Not all merchants and businesses accept cryptocurrencies, limiting usability.</a:t>
            </a:r>
          </a:p>
        </p:txBody>
      </p:sp>
      <p:sp>
        <p:nvSpPr>
          <p:cNvPr id="7" name="Footer Placeholder 6">
            <a:extLst>
              <a:ext uri="{FF2B5EF4-FFF2-40B4-BE49-F238E27FC236}">
                <a16:creationId xmlns:a16="http://schemas.microsoft.com/office/drawing/2014/main" id="{C4A3939E-B573-4FB2-AD69-18C1A75F947B}"/>
              </a:ext>
            </a:extLst>
          </p:cNvPr>
          <p:cNvSpPr>
            <a:spLocks noGrp="1"/>
          </p:cNvSpPr>
          <p:nvPr>
            <p:ph type="ftr" sz="quarter" idx="11"/>
          </p:nvPr>
        </p:nvSpPr>
        <p:spPr>
          <a:xfrm>
            <a:off x="201168" y="6356350"/>
            <a:ext cx="4837176" cy="365125"/>
          </a:xfrm>
        </p:spPr>
        <p:txBody>
          <a:bodyPr/>
          <a:lstStyle/>
          <a:p>
            <a:pPr lvl="0"/>
            <a:r>
              <a:rPr lang="en-US" sz="1400" i="1" dirty="0"/>
              <a:t>Understanding Cryptocurrency</a:t>
            </a:r>
            <a:endParaRPr lang="en-US" sz="1400" noProof="0" dirty="0"/>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a:xfrm>
            <a:off x="7013448" y="6355080"/>
            <a:ext cx="4352544" cy="365125"/>
          </a:xfrm>
        </p:spPr>
        <p:txBody>
          <a:bodyPr/>
          <a:lstStyle/>
          <a:p>
            <a:r>
              <a:rPr lang="en-US" noProof="0" dirty="0"/>
              <a:t>24/10/2023</a:t>
            </a:r>
          </a:p>
          <a:p>
            <a:pPr lvl="0"/>
            <a:endParaRPr lang="en-US" noProof="0" dirty="0"/>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3</a:t>
            </a:fld>
            <a:endParaRPr lang="en-US" noProof="0" dirty="0"/>
          </a:p>
        </p:txBody>
      </p:sp>
    </p:spTree>
    <p:extLst>
      <p:ext uri="{BB962C8B-B14F-4D97-AF65-F5344CB8AC3E}">
        <p14:creationId xmlns:p14="http://schemas.microsoft.com/office/powerpoint/2010/main" val="2805428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0622F47C-D986-4C50-BD14-2C1E537C27FB}"/>
              </a:ext>
            </a:extLst>
          </p:cNvPr>
          <p:cNvSpPr>
            <a:spLocks noGrp="1"/>
          </p:cNvSpPr>
          <p:nvPr>
            <p:ph type="title"/>
          </p:nvPr>
        </p:nvSpPr>
        <p:spPr>
          <a:xfrm>
            <a:off x="1946387" y="194148"/>
            <a:ext cx="9406372" cy="803380"/>
          </a:xfrm>
        </p:spPr>
        <p:txBody>
          <a:bodyPr>
            <a:noAutofit/>
          </a:bodyPr>
          <a:lstStyle/>
          <a:p>
            <a:r>
              <a:rPr lang="en-US" sz="4000" dirty="0"/>
              <a:t>Some  Well Known Cryptocurrencies</a:t>
            </a:r>
          </a:p>
        </p:txBody>
      </p:sp>
      <p:sp>
        <p:nvSpPr>
          <p:cNvPr id="12" name="Text Placeholder 11">
            <a:extLst>
              <a:ext uri="{FF2B5EF4-FFF2-40B4-BE49-F238E27FC236}">
                <a16:creationId xmlns:a16="http://schemas.microsoft.com/office/drawing/2014/main" id="{D05AC8F8-F459-42EB-AA23-F556AEDD721A}"/>
              </a:ext>
            </a:extLst>
          </p:cNvPr>
          <p:cNvSpPr>
            <a:spLocks noGrp="1"/>
          </p:cNvSpPr>
          <p:nvPr>
            <p:ph type="body" sz="quarter" idx="14"/>
          </p:nvPr>
        </p:nvSpPr>
        <p:spPr>
          <a:xfrm>
            <a:off x="851300" y="1764193"/>
            <a:ext cx="3327366" cy="597604"/>
          </a:xfrm>
        </p:spPr>
        <p:txBody>
          <a:bodyPr/>
          <a:lstStyle/>
          <a:p>
            <a:r>
              <a:rPr lang="en-US" dirty="0"/>
              <a:t>Bitcoin (BTC)</a:t>
            </a:r>
          </a:p>
        </p:txBody>
      </p:sp>
      <p:sp>
        <p:nvSpPr>
          <p:cNvPr id="11" name="Content Placeholder 10">
            <a:extLst>
              <a:ext uri="{FF2B5EF4-FFF2-40B4-BE49-F238E27FC236}">
                <a16:creationId xmlns:a16="http://schemas.microsoft.com/office/drawing/2014/main" id="{DFFE8322-74A2-43C3-B71A-8DD6B2DC0DF8}"/>
              </a:ext>
            </a:extLst>
          </p:cNvPr>
          <p:cNvSpPr>
            <a:spLocks noGrp="1"/>
          </p:cNvSpPr>
          <p:nvPr>
            <p:ph type="body" sz="quarter" idx="19"/>
          </p:nvPr>
        </p:nvSpPr>
        <p:spPr>
          <a:xfrm>
            <a:off x="851193" y="2374899"/>
            <a:ext cx="3327366" cy="3485573"/>
          </a:xfrm>
        </p:spPr>
        <p:txBody>
          <a:bodyPr>
            <a:normAutofit/>
          </a:bodyPr>
          <a:lstStyle/>
          <a:p>
            <a:pPr marL="0" lvl="0" indent="0">
              <a:buNone/>
            </a:pPr>
            <a:r>
              <a:rPr lang="en-US" dirty="0"/>
              <a:t>The first and most famous cryptocurrency, often referred to as digital gold, used for a store of value and digital payments.</a:t>
            </a:r>
          </a:p>
        </p:txBody>
      </p:sp>
      <p:sp>
        <p:nvSpPr>
          <p:cNvPr id="16" name="Text Placeholder 15">
            <a:extLst>
              <a:ext uri="{FF2B5EF4-FFF2-40B4-BE49-F238E27FC236}">
                <a16:creationId xmlns:a16="http://schemas.microsoft.com/office/drawing/2014/main" id="{88417E53-E35C-4BA6-B238-61D2C004A237}"/>
              </a:ext>
            </a:extLst>
          </p:cNvPr>
          <p:cNvSpPr>
            <a:spLocks noGrp="1"/>
          </p:cNvSpPr>
          <p:nvPr>
            <p:ph type="body" sz="quarter" idx="18"/>
          </p:nvPr>
        </p:nvSpPr>
        <p:spPr>
          <a:xfrm>
            <a:off x="4432317" y="1764193"/>
            <a:ext cx="3327366" cy="597604"/>
          </a:xfrm>
        </p:spPr>
        <p:txBody>
          <a:bodyPr/>
          <a:lstStyle/>
          <a:p>
            <a:r>
              <a:rPr lang="en-US" dirty="0"/>
              <a:t>Ethereum (ETH)</a:t>
            </a:r>
          </a:p>
        </p:txBody>
      </p:sp>
      <p:sp>
        <p:nvSpPr>
          <p:cNvPr id="13" name="Content Placeholder 12">
            <a:extLst>
              <a:ext uri="{FF2B5EF4-FFF2-40B4-BE49-F238E27FC236}">
                <a16:creationId xmlns:a16="http://schemas.microsoft.com/office/drawing/2014/main" id="{32AA922F-7FCE-49A0-92E0-60263B0E006A}"/>
              </a:ext>
            </a:extLst>
          </p:cNvPr>
          <p:cNvSpPr>
            <a:spLocks noGrp="1"/>
          </p:cNvSpPr>
          <p:nvPr>
            <p:ph type="body" sz="quarter" idx="20"/>
          </p:nvPr>
        </p:nvSpPr>
        <p:spPr>
          <a:xfrm>
            <a:off x="4432317" y="2374899"/>
            <a:ext cx="3327366" cy="3485573"/>
          </a:xfrm>
        </p:spPr>
        <p:txBody>
          <a:bodyPr>
            <a:normAutofit/>
          </a:bodyPr>
          <a:lstStyle/>
          <a:p>
            <a:pPr marL="0" indent="0">
              <a:buNone/>
            </a:pPr>
            <a:r>
              <a:rPr lang="en-US" dirty="0"/>
              <a:t> Known for its smart contract capabilities, it's a platform for building decentralized applications (</a:t>
            </a:r>
            <a:r>
              <a:rPr lang="en-US" dirty="0" err="1"/>
              <a:t>DApps</a:t>
            </a:r>
            <a:r>
              <a:rPr lang="en-US" dirty="0"/>
              <a:t>) and tokens.</a:t>
            </a:r>
          </a:p>
        </p:txBody>
      </p:sp>
      <p:sp>
        <p:nvSpPr>
          <p:cNvPr id="14" name="Text Placeholder 13">
            <a:extLst>
              <a:ext uri="{FF2B5EF4-FFF2-40B4-BE49-F238E27FC236}">
                <a16:creationId xmlns:a16="http://schemas.microsoft.com/office/drawing/2014/main" id="{94D68F73-4FB1-4145-BF89-FE36142E5100}"/>
              </a:ext>
            </a:extLst>
          </p:cNvPr>
          <p:cNvSpPr>
            <a:spLocks noGrp="1"/>
          </p:cNvSpPr>
          <p:nvPr>
            <p:ph type="body" sz="quarter" idx="16"/>
          </p:nvPr>
        </p:nvSpPr>
        <p:spPr>
          <a:xfrm>
            <a:off x="8025393" y="1764193"/>
            <a:ext cx="3327366" cy="597604"/>
          </a:xfrm>
        </p:spPr>
        <p:txBody>
          <a:bodyPr/>
          <a:lstStyle/>
          <a:p>
            <a:r>
              <a:rPr lang="en-US" dirty="0"/>
              <a:t>Ripple (XRP)</a:t>
            </a:r>
          </a:p>
        </p:txBody>
      </p:sp>
      <p:sp>
        <p:nvSpPr>
          <p:cNvPr id="15" name="Content Placeholder 14">
            <a:extLst>
              <a:ext uri="{FF2B5EF4-FFF2-40B4-BE49-F238E27FC236}">
                <a16:creationId xmlns:a16="http://schemas.microsoft.com/office/drawing/2014/main" id="{967F3EB6-BBF7-400D-831B-2949763446D0}"/>
              </a:ext>
            </a:extLst>
          </p:cNvPr>
          <p:cNvSpPr>
            <a:spLocks noGrp="1"/>
          </p:cNvSpPr>
          <p:nvPr>
            <p:ph type="body" sz="quarter" idx="21"/>
          </p:nvPr>
        </p:nvSpPr>
        <p:spPr>
          <a:xfrm>
            <a:off x="8025393" y="2374899"/>
            <a:ext cx="3327366" cy="3485573"/>
          </a:xfrm>
        </p:spPr>
        <p:txBody>
          <a:bodyPr>
            <a:normAutofit/>
          </a:bodyPr>
          <a:lstStyle/>
          <a:p>
            <a:pPr marL="0" indent="0">
              <a:buNone/>
            </a:pPr>
            <a:r>
              <a:rPr lang="en-US" dirty="0"/>
              <a:t>Primarily designed for fast and low-cost cross-border transactions and used by financial institutions.</a:t>
            </a:r>
          </a:p>
        </p:txBody>
      </p:sp>
      <p:sp>
        <p:nvSpPr>
          <p:cNvPr id="2" name="Footer Placeholder 1">
            <a:extLst>
              <a:ext uri="{FF2B5EF4-FFF2-40B4-BE49-F238E27FC236}">
                <a16:creationId xmlns:a16="http://schemas.microsoft.com/office/drawing/2014/main" id="{2C20C49D-5E38-4E7C-A240-4B2D015F3AC7}"/>
              </a:ext>
            </a:extLst>
          </p:cNvPr>
          <p:cNvSpPr>
            <a:spLocks noGrp="1"/>
          </p:cNvSpPr>
          <p:nvPr>
            <p:ph type="ftr" sz="quarter" idx="11"/>
          </p:nvPr>
        </p:nvSpPr>
        <p:spPr>
          <a:xfrm>
            <a:off x="201168" y="6356350"/>
            <a:ext cx="4837176" cy="365125"/>
          </a:xfrm>
        </p:spPr>
        <p:txBody>
          <a:bodyPr/>
          <a:lstStyle/>
          <a:p>
            <a:pPr lvl="0"/>
            <a:r>
              <a:rPr lang="en-US" sz="1050" i="1" dirty="0"/>
              <a:t>Understanding Cryptocurrency</a:t>
            </a:r>
            <a:endParaRPr lang="en-US" noProof="0" dirty="0"/>
          </a:p>
        </p:txBody>
      </p:sp>
      <p:sp>
        <p:nvSpPr>
          <p:cNvPr id="3" name="Date Placeholder 2">
            <a:extLst>
              <a:ext uri="{FF2B5EF4-FFF2-40B4-BE49-F238E27FC236}">
                <a16:creationId xmlns:a16="http://schemas.microsoft.com/office/drawing/2014/main" id="{9CE6D34A-9686-45B2-97D0-AD20167B2D54}"/>
              </a:ext>
            </a:extLst>
          </p:cNvPr>
          <p:cNvSpPr>
            <a:spLocks noGrp="1"/>
          </p:cNvSpPr>
          <p:nvPr>
            <p:ph type="dt" sz="half" idx="10"/>
          </p:nvPr>
        </p:nvSpPr>
        <p:spPr>
          <a:xfrm>
            <a:off x="7013448" y="6355080"/>
            <a:ext cx="4352544" cy="365125"/>
          </a:xfrm>
        </p:spPr>
        <p:txBody>
          <a:bodyPr/>
          <a:lstStyle/>
          <a:p>
            <a:pPr lvl="0"/>
            <a:r>
              <a:rPr lang="en-US" noProof="0" dirty="0"/>
              <a:t>24/10/2/023</a:t>
            </a:r>
          </a:p>
        </p:txBody>
      </p:sp>
      <p:sp>
        <p:nvSpPr>
          <p:cNvPr id="4" name="Slide Number Placeholder 3">
            <a:extLst>
              <a:ext uri="{FF2B5EF4-FFF2-40B4-BE49-F238E27FC236}">
                <a16:creationId xmlns:a16="http://schemas.microsoft.com/office/drawing/2014/main" id="{AC0EC6D8-4D66-4B16-AD3F-2850D613518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4</a:t>
            </a:fld>
            <a:endParaRPr lang="en-US" noProof="0" dirty="0"/>
          </a:p>
        </p:txBody>
      </p:sp>
    </p:spTree>
    <p:extLst>
      <p:ext uri="{BB962C8B-B14F-4D97-AF65-F5344CB8AC3E}">
        <p14:creationId xmlns:p14="http://schemas.microsoft.com/office/powerpoint/2010/main" val="338249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47698" y="484494"/>
            <a:ext cx="5800867" cy="1569493"/>
          </a:xfrm>
        </p:spPr>
        <p:txBody>
          <a:bodyPr/>
          <a:lstStyle/>
          <a:p>
            <a:r>
              <a:rPr lang="en-US" dirty="0"/>
              <a:t>Summary</a:t>
            </a: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647702" y="2156346"/>
            <a:ext cx="5800866" cy="3963937"/>
          </a:xfrm>
        </p:spPr>
        <p:txBody>
          <a:bodyPr>
            <a:normAutofit/>
          </a:bodyPr>
          <a:lstStyle/>
          <a:p>
            <a:r>
              <a:rPr lang="en-US" dirty="0"/>
              <a:t>Cryptocurrency offers secure digital payments, automates agreements through smart contracts, cuts costs and time for cross-border remittances, acts as a store of value, powers decentralized applications (</a:t>
            </a:r>
            <a:r>
              <a:rPr lang="en-US" dirty="0" err="1"/>
              <a:t>DApps</a:t>
            </a:r>
            <a:r>
              <a:rPr lang="en-US" dirty="0"/>
              <a:t>), and enables asset tokenization, showcasing its versatile impact on our daily lives.</a:t>
            </a:r>
          </a:p>
        </p:txBody>
      </p:sp>
      <p:sp>
        <p:nvSpPr>
          <p:cNvPr id="16" name="Footer Placeholder 15">
            <a:extLst>
              <a:ext uri="{FF2B5EF4-FFF2-40B4-BE49-F238E27FC236}">
                <a16:creationId xmlns:a16="http://schemas.microsoft.com/office/drawing/2014/main" id="{C394FA6A-80EA-46C1-8A4C-B4D8E90A7BCE}"/>
              </a:ext>
            </a:extLst>
          </p:cNvPr>
          <p:cNvSpPr>
            <a:spLocks noGrp="1"/>
          </p:cNvSpPr>
          <p:nvPr>
            <p:ph type="ftr" sz="quarter" idx="11"/>
          </p:nvPr>
        </p:nvSpPr>
        <p:spPr>
          <a:xfrm>
            <a:off x="199277" y="6356350"/>
            <a:ext cx="3877423" cy="365125"/>
          </a:xfrm>
        </p:spPr>
        <p:txBody>
          <a:bodyPr/>
          <a:lstStyle/>
          <a:p>
            <a:pPr lvl="0"/>
            <a:r>
              <a:rPr lang="en-US" sz="1050" i="1" dirty="0"/>
              <a:t>Understanding Cryptocurrency</a:t>
            </a:r>
            <a:endParaRPr lang="en-US" noProof="0" dirty="0"/>
          </a:p>
        </p:txBody>
      </p:sp>
      <p:pic>
        <p:nvPicPr>
          <p:cNvPr id="23" name="Picture Placeholder 22">
            <a:extLst>
              <a:ext uri="{FF2B5EF4-FFF2-40B4-BE49-F238E27FC236}">
                <a16:creationId xmlns:a16="http://schemas.microsoft.com/office/drawing/2014/main" id="{37330047-BDCE-48AE-A7A5-A6A79A7D2923}"/>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6700838" y="665163"/>
            <a:ext cx="2214562" cy="2513012"/>
          </a:xfrm>
        </p:spPr>
      </p:pic>
      <p:pic>
        <p:nvPicPr>
          <p:cNvPr id="53" name="Picture Placeholder 52">
            <a:extLst>
              <a:ext uri="{FF2B5EF4-FFF2-40B4-BE49-F238E27FC236}">
                <a16:creationId xmlns:a16="http://schemas.microsoft.com/office/drawing/2014/main" id="{9AFE6654-29BC-4F7D-9F69-C78DCCF2A7AC}"/>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a:stretch/>
        </p:blipFill>
        <p:spPr>
          <a:xfrm>
            <a:off x="9329737" y="665579"/>
            <a:ext cx="2214562" cy="2513012"/>
          </a:xfrm>
        </p:spPr>
      </p:pic>
      <p:pic>
        <p:nvPicPr>
          <p:cNvPr id="19" name="Picture Placeholder 18">
            <a:extLst>
              <a:ext uri="{FF2B5EF4-FFF2-40B4-BE49-F238E27FC236}">
                <a16:creationId xmlns:a16="http://schemas.microsoft.com/office/drawing/2014/main" id="{AA7C515C-968D-4E0E-AE9F-2B4791B73F84}"/>
              </a:ext>
            </a:extLst>
          </p:cNvPr>
          <p:cNvPicPr>
            <a:picLocks noGrp="1" noChangeAspect="1"/>
          </p:cNvPicPr>
          <p:nvPr>
            <p:ph type="pic" sz="quarter" idx="15"/>
          </p:nvPr>
        </p:nvPicPr>
        <p:blipFill>
          <a:blip r:embed="rId6">
            <a:extLst>
              <a:ext uri="{837473B0-CC2E-450A-ABE3-18F120FF3D39}">
                <a1611:picAttrSrcUrl xmlns:a1611="http://schemas.microsoft.com/office/drawing/2016/11/main" r:id="rId7"/>
              </a:ext>
            </a:extLst>
          </a:blip>
          <a:srcRect/>
          <a:stretch/>
        </p:blipFill>
        <p:spPr>
          <a:xfrm>
            <a:off x="6700854" y="3607271"/>
            <a:ext cx="2214562" cy="2513012"/>
          </a:xfrm>
        </p:spPr>
      </p:pic>
      <p:pic>
        <p:nvPicPr>
          <p:cNvPr id="25" name="Picture Placeholder 24">
            <a:extLst>
              <a:ext uri="{FF2B5EF4-FFF2-40B4-BE49-F238E27FC236}">
                <a16:creationId xmlns:a16="http://schemas.microsoft.com/office/drawing/2014/main" id="{74AF03B6-7ED2-47DC-A5B8-3F7DB422CEA5}"/>
              </a:ext>
            </a:extLst>
          </p:cNvPr>
          <p:cNvPicPr>
            <a:picLocks noGrp="1" noChangeAspect="1"/>
          </p:cNvPicPr>
          <p:nvPr>
            <p:ph type="pic" sz="quarter" idx="16"/>
          </p:nvPr>
        </p:nvPicPr>
        <p:blipFill>
          <a:blip r:embed="rId8">
            <a:extLst>
              <a:ext uri="{837473B0-CC2E-450A-ABE3-18F120FF3D39}">
                <a1611:picAttrSrcUrl xmlns:a1611="http://schemas.microsoft.com/office/drawing/2016/11/main" r:id="rId9"/>
              </a:ext>
            </a:extLst>
          </a:blip>
          <a:srcRect/>
          <a:stretch/>
        </p:blipFill>
        <p:spPr>
          <a:xfrm>
            <a:off x="9324845" y="3607271"/>
            <a:ext cx="2214562" cy="2513012"/>
          </a:xfrm>
        </p:spPr>
      </p:pic>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7013448" y="6355080"/>
            <a:ext cx="4352544" cy="365125"/>
          </a:xfrm>
        </p:spPr>
        <p:txBody>
          <a:bodyPr/>
          <a:lstStyle/>
          <a:p>
            <a:pPr lvl="0"/>
            <a:r>
              <a:rPr lang="en-US" noProof="0" dirty="0"/>
              <a:t>24/10/2/023</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5</a:t>
            </a:fld>
            <a:endParaRPr lang="en-US" noProof="0" dirty="0"/>
          </a:p>
        </p:txBody>
      </p:sp>
    </p:spTree>
    <p:extLst>
      <p:ext uri="{BB962C8B-B14F-4D97-AF65-F5344CB8AC3E}">
        <p14:creationId xmlns:p14="http://schemas.microsoft.com/office/powerpoint/2010/main" val="40398082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anim calcmode="lin" valueType="num">
                                      <p:cBhvr>
                                        <p:cTn id="8" dur="2000" fill="hold"/>
                                        <p:tgtEl>
                                          <p:spTgt spid="23"/>
                                        </p:tgtEl>
                                        <p:attrNameLst>
                                          <p:attrName>ppt_w</p:attrName>
                                        </p:attrNameLst>
                                      </p:cBhvr>
                                      <p:tavLst>
                                        <p:tav tm="0" fmla="#ppt_w*sin(2.5*pi*$)">
                                          <p:val>
                                            <p:fltVal val="0"/>
                                          </p:val>
                                        </p:tav>
                                        <p:tav tm="100000">
                                          <p:val>
                                            <p:fltVal val="1"/>
                                          </p:val>
                                        </p:tav>
                                      </p:tavLst>
                                    </p:anim>
                                    <p:anim calcmode="lin" valueType="num">
                                      <p:cBhvr>
                                        <p:cTn id="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down)">
                                      <p:cBhvr>
                                        <p:cTn id="14" dur="580">
                                          <p:stCondLst>
                                            <p:cond delay="0"/>
                                          </p:stCondLst>
                                        </p:cTn>
                                        <p:tgtEl>
                                          <p:spTgt spid="53"/>
                                        </p:tgtEl>
                                      </p:cBhvr>
                                    </p:animEffect>
                                    <p:anim calcmode="lin" valueType="num">
                                      <p:cBhvr>
                                        <p:cTn id="15"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20" dur="26">
                                          <p:stCondLst>
                                            <p:cond delay="650"/>
                                          </p:stCondLst>
                                        </p:cTn>
                                        <p:tgtEl>
                                          <p:spTgt spid="53"/>
                                        </p:tgtEl>
                                      </p:cBhvr>
                                      <p:to x="100000" y="60000"/>
                                    </p:animScale>
                                    <p:animScale>
                                      <p:cBhvr>
                                        <p:cTn id="21" dur="166" decel="50000">
                                          <p:stCondLst>
                                            <p:cond delay="676"/>
                                          </p:stCondLst>
                                        </p:cTn>
                                        <p:tgtEl>
                                          <p:spTgt spid="53"/>
                                        </p:tgtEl>
                                      </p:cBhvr>
                                      <p:to x="100000" y="100000"/>
                                    </p:animScale>
                                    <p:animScale>
                                      <p:cBhvr>
                                        <p:cTn id="22" dur="26">
                                          <p:stCondLst>
                                            <p:cond delay="1312"/>
                                          </p:stCondLst>
                                        </p:cTn>
                                        <p:tgtEl>
                                          <p:spTgt spid="53"/>
                                        </p:tgtEl>
                                      </p:cBhvr>
                                      <p:to x="100000" y="80000"/>
                                    </p:animScale>
                                    <p:animScale>
                                      <p:cBhvr>
                                        <p:cTn id="23" dur="166" decel="50000">
                                          <p:stCondLst>
                                            <p:cond delay="1338"/>
                                          </p:stCondLst>
                                        </p:cTn>
                                        <p:tgtEl>
                                          <p:spTgt spid="53"/>
                                        </p:tgtEl>
                                      </p:cBhvr>
                                      <p:to x="100000" y="100000"/>
                                    </p:animScale>
                                    <p:animScale>
                                      <p:cBhvr>
                                        <p:cTn id="24" dur="26">
                                          <p:stCondLst>
                                            <p:cond delay="1642"/>
                                          </p:stCondLst>
                                        </p:cTn>
                                        <p:tgtEl>
                                          <p:spTgt spid="53"/>
                                        </p:tgtEl>
                                      </p:cBhvr>
                                      <p:to x="100000" y="90000"/>
                                    </p:animScale>
                                    <p:animScale>
                                      <p:cBhvr>
                                        <p:cTn id="25" dur="166" decel="50000">
                                          <p:stCondLst>
                                            <p:cond delay="1668"/>
                                          </p:stCondLst>
                                        </p:cTn>
                                        <p:tgtEl>
                                          <p:spTgt spid="53"/>
                                        </p:tgtEl>
                                      </p:cBhvr>
                                      <p:to x="100000" y="100000"/>
                                    </p:animScale>
                                    <p:animScale>
                                      <p:cBhvr>
                                        <p:cTn id="26" dur="26">
                                          <p:stCondLst>
                                            <p:cond delay="1808"/>
                                          </p:stCondLst>
                                        </p:cTn>
                                        <p:tgtEl>
                                          <p:spTgt spid="53"/>
                                        </p:tgtEl>
                                      </p:cBhvr>
                                      <p:to x="100000" y="95000"/>
                                    </p:animScale>
                                    <p:animScale>
                                      <p:cBhvr>
                                        <p:cTn id="27" dur="166" decel="50000">
                                          <p:stCondLst>
                                            <p:cond delay="1834"/>
                                          </p:stCondLst>
                                        </p:cTn>
                                        <p:tgtEl>
                                          <p:spTgt spid="53"/>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877001" y="4947313"/>
            <a:ext cx="7700617" cy="1409037"/>
          </a:xfrm>
        </p:spPr>
        <p:txBody>
          <a:bodyPr/>
          <a:lstStyle/>
          <a:p>
            <a:r>
              <a:rPr lang="en-US" dirty="0"/>
              <a:t>Thank you</a:t>
            </a:r>
          </a:p>
        </p:txBody>
      </p:sp>
      <p:sp>
        <p:nvSpPr>
          <p:cNvPr id="33" name="Subtitle 32">
            <a:extLst>
              <a:ext uri="{FF2B5EF4-FFF2-40B4-BE49-F238E27FC236}">
                <a16:creationId xmlns:a16="http://schemas.microsoft.com/office/drawing/2014/main" id="{0EEAA874-288B-4330-9FA4-F1144ACD46DE}"/>
              </a:ext>
            </a:extLst>
          </p:cNvPr>
          <p:cNvSpPr>
            <a:spLocks noGrp="1"/>
          </p:cNvSpPr>
          <p:nvPr>
            <p:ph type="subTitle" idx="1"/>
          </p:nvPr>
        </p:nvSpPr>
        <p:spPr>
          <a:xfrm>
            <a:off x="9446252" y="386989"/>
            <a:ext cx="2443495" cy="3758334"/>
          </a:xfrm>
        </p:spPr>
        <p:txBody>
          <a:bodyPr>
            <a:normAutofit/>
          </a:bodyPr>
          <a:lstStyle/>
          <a:p>
            <a:r>
              <a:rPr lang="en-US" sz="2000" dirty="0"/>
              <a:t>Presenter name:</a:t>
            </a:r>
          </a:p>
          <a:p>
            <a:r>
              <a:rPr lang="en-US" sz="2000" dirty="0"/>
              <a:t>Muhammad Taha</a:t>
            </a:r>
          </a:p>
          <a:p>
            <a:r>
              <a:rPr lang="en-US" sz="2000" dirty="0"/>
              <a:t>Email address:</a:t>
            </a:r>
          </a:p>
          <a:p>
            <a:r>
              <a:rPr lang="en-US" sz="2000" dirty="0"/>
              <a:t>taha.@gmail.com</a:t>
            </a:r>
          </a:p>
          <a:p>
            <a:r>
              <a:rPr lang="en-US" sz="2000" dirty="0"/>
              <a:t>Website</a:t>
            </a:r>
          </a:p>
        </p:txBody>
      </p:sp>
      <p:pic>
        <p:nvPicPr>
          <p:cNvPr id="52" name="Picture Placeholder 51">
            <a:extLst>
              <a:ext uri="{FF2B5EF4-FFF2-40B4-BE49-F238E27FC236}">
                <a16:creationId xmlns:a16="http://schemas.microsoft.com/office/drawing/2014/main" id="{45DFCBF0-F91E-40C0-A4E6-24E8250C3BAC}"/>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0" y="0"/>
            <a:ext cx="9144000" cy="4532313"/>
          </a:xfrm>
        </p:spPr>
      </p:pic>
      <p:sp>
        <p:nvSpPr>
          <p:cNvPr id="4" name="Footer Placeholder 3">
            <a:extLst>
              <a:ext uri="{FF2B5EF4-FFF2-40B4-BE49-F238E27FC236}">
                <a16:creationId xmlns:a16="http://schemas.microsoft.com/office/drawing/2014/main" id="{BBA09E0B-CEBC-425D-8A86-1F858D8DE9AD}"/>
              </a:ext>
            </a:extLst>
          </p:cNvPr>
          <p:cNvSpPr>
            <a:spLocks noGrp="1"/>
          </p:cNvSpPr>
          <p:nvPr>
            <p:ph type="ftr" sz="quarter" idx="11"/>
          </p:nvPr>
        </p:nvSpPr>
        <p:spPr>
          <a:xfrm>
            <a:off x="201168" y="6356350"/>
            <a:ext cx="4837176" cy="365125"/>
          </a:xfrm>
        </p:spPr>
        <p:txBody>
          <a:bodyPr/>
          <a:lstStyle/>
          <a:p>
            <a:pPr lvl="0"/>
            <a:r>
              <a:rPr lang="en-US" sz="1050" i="1" dirty="0"/>
              <a:t>Understanding Cryptocurrency</a:t>
            </a:r>
            <a:endParaRPr lang="en-US" noProof="0" dirty="0"/>
          </a:p>
        </p:txBody>
      </p:sp>
      <p:pic>
        <p:nvPicPr>
          <p:cNvPr id="58" name="Picture Placeholder 57">
            <a:extLst>
              <a:ext uri="{FF2B5EF4-FFF2-40B4-BE49-F238E27FC236}">
                <a16:creationId xmlns:a16="http://schemas.microsoft.com/office/drawing/2014/main" id="{A51C462C-6D3B-4554-9CDC-86D00D0EA07A}"/>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a:stretch/>
        </p:blipFill>
        <p:spPr>
          <a:xfrm>
            <a:off x="8942832" y="4532313"/>
            <a:ext cx="3048000" cy="2325687"/>
          </a:xfrm>
        </p:spPr>
      </p:pic>
      <p:sp>
        <p:nvSpPr>
          <p:cNvPr id="5" name="Date Placeholder 4">
            <a:extLst>
              <a:ext uri="{FF2B5EF4-FFF2-40B4-BE49-F238E27FC236}">
                <a16:creationId xmlns:a16="http://schemas.microsoft.com/office/drawing/2014/main" id="{4DBAEA19-91BF-48E8-A1D4-8FB745EA44D0}"/>
              </a:ext>
            </a:extLst>
          </p:cNvPr>
          <p:cNvSpPr>
            <a:spLocks noGrp="1"/>
          </p:cNvSpPr>
          <p:nvPr>
            <p:ph type="dt" sz="half" idx="10"/>
          </p:nvPr>
        </p:nvSpPr>
        <p:spPr>
          <a:xfrm>
            <a:off x="7013448" y="6355080"/>
            <a:ext cx="4352544" cy="365125"/>
          </a:xfrm>
          <a:noFill/>
        </p:spPr>
        <p:txBody>
          <a:bodyPr/>
          <a:lstStyle/>
          <a:p>
            <a:pPr lvl="0"/>
            <a:r>
              <a:rPr lang="en-US" noProof="0" dirty="0">
                <a:solidFill>
                  <a:schemeClr val="accent1">
                    <a:lumMod val="50000"/>
                  </a:schemeClr>
                </a:solidFill>
              </a:rPr>
              <a:t>24/10/2/02</a:t>
            </a:r>
            <a:r>
              <a:rPr lang="en-US" noProof="0" dirty="0"/>
              <a:t>3</a:t>
            </a:r>
          </a:p>
        </p:txBody>
      </p:sp>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6</a:t>
            </a:fld>
            <a:endParaRPr lang="en-US" noProof="0" dirty="0"/>
          </a:p>
        </p:txBody>
      </p:sp>
    </p:spTree>
    <p:extLst>
      <p:ext uri="{BB962C8B-B14F-4D97-AF65-F5344CB8AC3E}">
        <p14:creationId xmlns:p14="http://schemas.microsoft.com/office/powerpoint/2010/main" val="767611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barn(inVertical)">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{8216767D-6B51-40E0-83D9-FB883FCA0D9C}tf89117832_win32</Template>
  <TotalTime>18</TotalTime>
  <Words>341</Words>
  <Application>Microsoft Office PowerPoint</Application>
  <PresentationFormat>Widescreen</PresentationFormat>
  <Paragraphs>47</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Avenir Next LT Pro</vt:lpstr>
      <vt:lpstr>Calibri</vt:lpstr>
      <vt:lpstr>ColorBlockVTI</vt:lpstr>
      <vt:lpstr>Understanding Cryptocurrency</vt:lpstr>
      <vt:lpstr>Introduction to Cryptocurrency</vt:lpstr>
      <vt:lpstr>Benefits of Cryptocurrency &amp;&amp; Challenges and Risks</vt:lpstr>
      <vt:lpstr>Some  Well Known Cryptocurrencies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Cryptocurrency</dc:title>
  <dc:creator>TAHA Jamil</dc:creator>
  <cp:lastModifiedBy>TAHA Jamil</cp:lastModifiedBy>
  <cp:revision>1</cp:revision>
  <dcterms:created xsi:type="dcterms:W3CDTF">2023-10-24T05:23:40Z</dcterms:created>
  <dcterms:modified xsi:type="dcterms:W3CDTF">2023-10-24T06:08:13Z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2023-10-24T05:49:55Z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f1a58b01-1b6b-4bdc-9a9f-918e7d437c52</vt:lpwstr>
  </property>
  <property fmtid="{D5CDD505-2E9C-101B-9397-08002B2CF9AE}" pid="8" name="MSIP_Label_defa4170-0d19-0005-0004-bc88714345d2_ActionId">
    <vt:lpwstr>36893933-4f3f-4b96-8f46-1896dc3ab38a</vt:lpwstr>
  </property>
  <property fmtid="{D5CDD505-2E9C-101B-9397-08002B2CF9AE}" pid="9" name="MSIP_Label_defa4170-0d19-0005-0004-bc88714345d2_ContentBits">
    <vt:lpwstr>0</vt:lpwstr>
  </property>
</Properties>
</file>